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33"/>
    <p:restoredTop sz="94685"/>
  </p:normalViewPr>
  <p:slideViewPr>
    <p:cSldViewPr snapToGrid="0" snapToObjects="1">
      <p:cViewPr>
        <p:scale>
          <a:sx n="76" d="100"/>
          <a:sy n="76" d="100"/>
        </p:scale>
        <p:origin x="-59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3/9/2017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a:t>
            </a:r>
            <a:r>
              <a:rPr lang="en-US" baseline="30000" dirty="0" smtClean="0"/>
              <a:t>rd</a:t>
            </a:r>
            <a:r>
              <a:rPr lang="en-US" dirty="0" smtClean="0"/>
              <a:t> quarter science benchmark	</a:t>
            </a:r>
            <a:endParaRPr lang="en-US" dirty="0"/>
          </a:p>
        </p:txBody>
      </p:sp>
      <p:sp>
        <p:nvSpPr>
          <p:cNvPr id="3" name="Subtitle 2"/>
          <p:cNvSpPr>
            <a:spLocks noGrp="1"/>
          </p:cNvSpPr>
          <p:nvPr>
            <p:ph type="subTitle" idx="1"/>
          </p:nvPr>
        </p:nvSpPr>
        <p:spPr/>
        <p:txBody>
          <a:bodyPr/>
          <a:lstStyle/>
          <a:p>
            <a:r>
              <a:rPr lang="en-US" dirty="0" smtClean="0"/>
              <a:t>Wednesday, March 8th</a:t>
            </a:r>
            <a:endParaRPr lang="en-US" dirty="0"/>
          </a:p>
        </p:txBody>
      </p:sp>
    </p:spTree>
    <p:extLst>
      <p:ext uri="{BB962C8B-B14F-4D97-AF65-F5344CB8AC3E}">
        <p14:creationId xmlns:p14="http://schemas.microsoft.com/office/powerpoint/2010/main" val="560548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877671" y="1916482"/>
            <a:ext cx="4612894" cy="3731281"/>
          </a:xfrm>
          <a:prstGeom prst="rect">
            <a:avLst/>
          </a:prstGeom>
          <a:noFill/>
          <a:ln>
            <a:noFill/>
          </a:ln>
        </p:spPr>
      </p:pic>
      <p:sp>
        <p:nvSpPr>
          <p:cNvPr id="2" name="Title 1"/>
          <p:cNvSpPr>
            <a:spLocks noGrp="1"/>
          </p:cNvSpPr>
          <p:nvPr>
            <p:ph type="title"/>
          </p:nvPr>
        </p:nvSpPr>
        <p:spPr/>
        <p:txBody>
          <a:bodyPr>
            <a:normAutofit/>
          </a:bodyPr>
          <a:lstStyle/>
          <a:p>
            <a:r>
              <a:rPr lang="en-US" sz="2400" dirty="0" smtClean="0"/>
              <a:t>Which types of rocks will be formed in the following parts of the diagram?</a:t>
            </a:r>
            <a:r>
              <a:rPr lang="en-US" sz="2800" dirty="0" smtClean="0"/>
              <a:t/>
            </a:r>
            <a:br>
              <a:rPr lang="en-US" sz="2800" dirty="0" smtClean="0"/>
            </a:br>
            <a:r>
              <a:rPr lang="en-US" sz="2800" dirty="0"/>
              <a:t/>
            </a:r>
            <a:br>
              <a:rPr lang="en-US" sz="2800" dirty="0"/>
            </a:br>
            <a:r>
              <a:rPr lang="en-US" sz="2800" dirty="0" smtClean="0"/>
              <a:t>Rock Type 1)			Rock Type 2)			Rock Type 3)		</a:t>
            </a:r>
            <a:endParaRPr lang="en-US" sz="2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62215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Iceland is shown on this map. </a:t>
            </a:r>
            <a:r>
              <a:rPr lang="en-US" sz="3600" dirty="0" smtClean="0"/>
              <a:t>Notice the movement occurring between  the North </a:t>
            </a:r>
            <a:r>
              <a:rPr lang="en-US" sz="3600" dirty="0" err="1" smtClean="0"/>
              <a:t>american</a:t>
            </a:r>
            <a:r>
              <a:rPr lang="en-US" sz="3600" dirty="0" smtClean="0"/>
              <a:t> and Eurasian plates. Which of the following is happening as the plates move apart?</a:t>
            </a:r>
            <a:endParaRPr lang="en-US" sz="3600" dirty="0"/>
          </a:p>
        </p:txBody>
      </p:sp>
      <p:sp>
        <p:nvSpPr>
          <p:cNvPr id="3" name="Content Placeholder 2"/>
          <p:cNvSpPr>
            <a:spLocks noGrp="1"/>
          </p:cNvSpPr>
          <p:nvPr>
            <p:ph idx="1"/>
          </p:nvPr>
        </p:nvSpPr>
        <p:spPr/>
        <p:txBody>
          <a:bodyPr/>
          <a:lstStyle/>
          <a:p>
            <a:r>
              <a:rPr lang="en-US" dirty="0" smtClean="0"/>
              <a:t>A) mountain building</a:t>
            </a:r>
          </a:p>
          <a:p>
            <a:r>
              <a:rPr lang="en-US" dirty="0" smtClean="0"/>
              <a:t>B) seafloor spreading</a:t>
            </a:r>
          </a:p>
          <a:p>
            <a:r>
              <a:rPr lang="en-US" dirty="0" smtClean="0"/>
              <a:t>C) hurricanes</a:t>
            </a:r>
          </a:p>
          <a:p>
            <a:r>
              <a:rPr lang="en-US" dirty="0" smtClean="0"/>
              <a:t>D) ocean currents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63882" y="2386209"/>
            <a:ext cx="5328118" cy="4095302"/>
          </a:xfrm>
          <a:prstGeom prst="rect">
            <a:avLst/>
          </a:prstGeom>
          <a:noFill/>
          <a:ln>
            <a:noFill/>
          </a:ln>
        </p:spPr>
      </p:pic>
    </p:spTree>
    <p:extLst>
      <p:ext uri="{BB962C8B-B14F-4D97-AF65-F5344CB8AC3E}">
        <p14:creationId xmlns:p14="http://schemas.microsoft.com/office/powerpoint/2010/main" val="237295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fingernail has the hardness of 2.5 and a copper coin is 3.5. Which mineral can be scratched by copper but not </a:t>
            </a:r>
            <a:r>
              <a:rPr lang="en-US" smtClean="0"/>
              <a:t>a fingernail?</a:t>
            </a:r>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662518" y="2662518"/>
            <a:ext cx="4276164" cy="3415553"/>
          </a:xfrm>
          <a:prstGeom prst="rect">
            <a:avLst/>
          </a:prstGeom>
          <a:noFill/>
          <a:ln>
            <a:noFill/>
          </a:ln>
        </p:spPr>
      </p:pic>
    </p:spTree>
    <p:extLst>
      <p:ext uri="{BB962C8B-B14F-4D97-AF65-F5344CB8AC3E}">
        <p14:creationId xmlns:p14="http://schemas.microsoft.com/office/powerpoint/2010/main" val="1227489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two minerals will most likely be scratched by both glass and copper?</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517700" y="2801351"/>
            <a:ext cx="8267984" cy="3134227"/>
          </a:xfrm>
          <a:prstGeom prst="rect">
            <a:avLst/>
          </a:prstGeom>
          <a:noFill/>
          <a:ln>
            <a:noFill/>
          </a:ln>
        </p:spPr>
      </p:pic>
    </p:spTree>
    <p:extLst>
      <p:ext uri="{BB962C8B-B14F-4D97-AF65-F5344CB8AC3E}">
        <p14:creationId xmlns:p14="http://schemas.microsoft.com/office/powerpoint/2010/main" val="133323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rate at which lithospheric plates move across the surface of Earth is best compared to the speed that a:</a:t>
            </a:r>
            <a:endParaRPr lang="en-US" dirty="0"/>
          </a:p>
        </p:txBody>
      </p:sp>
      <p:sp>
        <p:nvSpPr>
          <p:cNvPr id="3" name="Content Placeholder 2"/>
          <p:cNvSpPr>
            <a:spLocks noGrp="1"/>
          </p:cNvSpPr>
          <p:nvPr>
            <p:ph idx="1"/>
          </p:nvPr>
        </p:nvSpPr>
        <p:spPr/>
        <p:txBody>
          <a:bodyPr/>
          <a:lstStyle/>
          <a:p>
            <a:r>
              <a:rPr lang="en-US" dirty="0" smtClean="0"/>
              <a:t>A. car travels on the interstate</a:t>
            </a:r>
          </a:p>
          <a:p>
            <a:r>
              <a:rPr lang="en-US" dirty="0" smtClean="0"/>
              <a:t>B. Rocket flies into space</a:t>
            </a:r>
          </a:p>
          <a:p>
            <a:r>
              <a:rPr lang="en-US" dirty="0" smtClean="0"/>
              <a:t>C. Meteoroid passes through the atmosphere of Earth</a:t>
            </a:r>
          </a:p>
          <a:p>
            <a:r>
              <a:rPr lang="en-US" dirty="0" smtClean="0"/>
              <a:t>D. Human finger nail grows</a:t>
            </a:r>
          </a:p>
        </p:txBody>
      </p:sp>
    </p:spTree>
    <p:extLst>
      <p:ext uri="{BB962C8B-B14F-4D97-AF65-F5344CB8AC3E}">
        <p14:creationId xmlns:p14="http://schemas.microsoft.com/office/powerpoint/2010/main" val="126826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genes passed from parent to parent?</a:t>
            </a:r>
            <a:endParaRPr lang="en-US" dirty="0"/>
          </a:p>
        </p:txBody>
      </p:sp>
      <p:sp>
        <p:nvSpPr>
          <p:cNvPr id="3" name="Content Placeholder 2"/>
          <p:cNvSpPr>
            <a:spLocks noGrp="1"/>
          </p:cNvSpPr>
          <p:nvPr>
            <p:ph idx="1"/>
          </p:nvPr>
        </p:nvSpPr>
        <p:spPr/>
        <p:txBody>
          <a:bodyPr/>
          <a:lstStyle/>
          <a:p>
            <a:r>
              <a:rPr lang="en-US" dirty="0" smtClean="0"/>
              <a:t>A. Mitochondria</a:t>
            </a:r>
          </a:p>
          <a:p>
            <a:r>
              <a:rPr lang="en-US" dirty="0" smtClean="0"/>
              <a:t>B. Chromosomes</a:t>
            </a:r>
          </a:p>
          <a:p>
            <a:r>
              <a:rPr lang="en-US" dirty="0" smtClean="0"/>
              <a:t>C. Ribosomes</a:t>
            </a:r>
          </a:p>
          <a:p>
            <a:r>
              <a:rPr lang="en-US" dirty="0" smtClean="0"/>
              <a:t>D. Carbohydrates</a:t>
            </a:r>
            <a:endParaRPr lang="en-US" dirty="0"/>
          </a:p>
        </p:txBody>
      </p:sp>
    </p:spTree>
    <p:extLst>
      <p:ext uri="{BB962C8B-B14F-4D97-AF65-F5344CB8AC3E}">
        <p14:creationId xmlns:p14="http://schemas.microsoft.com/office/powerpoint/2010/main" val="167138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914400" marR="0">
              <a:lnSpc>
                <a:spcPct val="115000"/>
              </a:lnSpc>
              <a:spcBef>
                <a:spcPts val="0"/>
              </a:spcBef>
              <a:spcAft>
                <a:spcPts val="0"/>
              </a:spcAft>
            </a:pPr>
            <a:r>
              <a:rPr lang="en-US" sz="2000" dirty="0">
                <a:latin typeface="Calibri" charset="0"/>
                <a:ea typeface="Calibri" charset="0"/>
                <a:cs typeface="Times New Roman" charset="0"/>
              </a:rPr>
              <a:t> </a:t>
            </a:r>
            <a:br>
              <a:rPr lang="en-US" sz="2000" dirty="0">
                <a:latin typeface="Calibri" charset="0"/>
                <a:ea typeface="Calibri" charset="0"/>
                <a:cs typeface="Times New Roman" charset="0"/>
              </a:rPr>
            </a:br>
            <a:r>
              <a:rPr lang="en-US" sz="2000" dirty="0">
                <a:latin typeface="Calibri" charset="0"/>
                <a:ea typeface="Calibri" charset="0"/>
                <a:cs typeface="Times New Roman" charset="0"/>
              </a:rPr>
              <a:t>San Francisco and Los Angeles are on different sides of the San Andreas Fault. Due to tectonic plate movement, these two cities will be next to each other in about 15 million years. What is the most likely rate of tectonic plate movement at the San Andreas Fault?</a:t>
            </a:r>
            <a:br>
              <a:rPr lang="en-US" sz="2000" dirty="0">
                <a:latin typeface="Calibri" charset="0"/>
                <a:ea typeface="Calibri" charset="0"/>
                <a:cs typeface="Times New Roman" charset="0"/>
              </a:rPr>
            </a:br>
            <a:endParaRPr lang="en-US" sz="2000" dirty="0"/>
          </a:p>
        </p:txBody>
      </p:sp>
      <p:sp>
        <p:nvSpPr>
          <p:cNvPr id="3" name="Content Placeholder 2"/>
          <p:cNvSpPr>
            <a:spLocks noGrp="1"/>
          </p:cNvSpPr>
          <p:nvPr>
            <p:ph idx="1"/>
          </p:nvPr>
        </p:nvSpPr>
        <p:spPr/>
        <p:txBody>
          <a:bodyPr/>
          <a:lstStyle/>
          <a:p>
            <a:pPr lvl="1"/>
            <a:r>
              <a:rPr lang="en-US" sz="2800" dirty="0"/>
              <a:t>0.04 centimeter per year</a:t>
            </a:r>
          </a:p>
          <a:p>
            <a:pPr lvl="1"/>
            <a:r>
              <a:rPr lang="en-US" sz="2800" dirty="0"/>
              <a:t>0.4 centimeter per year</a:t>
            </a:r>
          </a:p>
          <a:p>
            <a:pPr lvl="1"/>
            <a:r>
              <a:rPr lang="en-US" sz="2800" dirty="0"/>
              <a:t>4.0 centimeters per year</a:t>
            </a:r>
          </a:p>
          <a:p>
            <a:pPr lvl="1"/>
            <a:r>
              <a:rPr lang="en-US" sz="2800" dirty="0"/>
              <a:t> 40 centimeters per year</a:t>
            </a:r>
          </a:p>
          <a:p>
            <a:endParaRPr lang="en-US" dirty="0"/>
          </a:p>
        </p:txBody>
      </p:sp>
    </p:spTree>
    <p:extLst>
      <p:ext uri="{BB962C8B-B14F-4D97-AF65-F5344CB8AC3E}">
        <p14:creationId xmlns:p14="http://schemas.microsoft.com/office/powerpoint/2010/main" val="925132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if a gene is dominant?</a:t>
            </a:r>
            <a:endParaRPr lang="en-US" dirty="0"/>
          </a:p>
        </p:txBody>
      </p:sp>
      <p:sp>
        <p:nvSpPr>
          <p:cNvPr id="3" name="Content Placeholder 2"/>
          <p:cNvSpPr>
            <a:spLocks noGrp="1"/>
          </p:cNvSpPr>
          <p:nvPr>
            <p:ph idx="1"/>
          </p:nvPr>
        </p:nvSpPr>
        <p:spPr/>
        <p:txBody>
          <a:bodyPr>
            <a:normAutofit/>
          </a:bodyPr>
          <a:lstStyle/>
          <a:p>
            <a:pPr lvl="1"/>
            <a:r>
              <a:rPr lang="en-US" sz="2800" dirty="0"/>
              <a:t>A dominant gene is passed only to offspring in pairs.</a:t>
            </a:r>
          </a:p>
          <a:p>
            <a:pPr lvl="1"/>
            <a:r>
              <a:rPr lang="en-US" sz="2800" dirty="0"/>
              <a:t> A dominant gene is passed only to female offspring.</a:t>
            </a:r>
          </a:p>
          <a:p>
            <a:pPr lvl="1"/>
            <a:r>
              <a:rPr lang="en-US" sz="2800" dirty="0"/>
              <a:t> A trait coded by a dominant gene is masked when a recessive gene is present.</a:t>
            </a:r>
          </a:p>
          <a:p>
            <a:pPr lvl="1"/>
            <a:r>
              <a:rPr lang="en-US" sz="2800" dirty="0"/>
              <a:t> A trait coded by a dominant gene is expressed when the dominant gene is present.</a:t>
            </a:r>
          </a:p>
        </p:txBody>
      </p:sp>
    </p:spTree>
    <p:extLst>
      <p:ext uri="{BB962C8B-B14F-4D97-AF65-F5344CB8AC3E}">
        <p14:creationId xmlns:p14="http://schemas.microsoft.com/office/powerpoint/2010/main" val="91455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t>do the arrows on the </a:t>
            </a:r>
            <a:r>
              <a:rPr lang="en-US" dirty="0" smtClean="0"/>
              <a:t>rock cycle </a:t>
            </a:r>
            <a:r>
              <a:rPr lang="en-US" dirty="0" smtClean="0"/>
              <a:t>represent</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160139" y="2525186"/>
            <a:ext cx="3448050" cy="1496695"/>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160139" y="4021881"/>
            <a:ext cx="3448050" cy="1496695"/>
          </a:xfrm>
          <a:prstGeom prst="rect">
            <a:avLst/>
          </a:prstGeom>
          <a:noFill/>
          <a:ln>
            <a:noFill/>
          </a:ln>
        </p:spPr>
      </p:pic>
    </p:spTree>
    <p:extLst>
      <p:ext uri="{BB962C8B-B14F-4D97-AF65-F5344CB8AC3E}">
        <p14:creationId xmlns:p14="http://schemas.microsoft.com/office/powerpoint/2010/main" val="74729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a:t>In a population of mice, the trait for dark-colored ears (E) is dominant. The trait for light-colored ears (e) is recessive.  </a:t>
            </a:r>
            <a:r>
              <a:rPr lang="en-US" sz="3200" dirty="0" smtClean="0"/>
              <a:t>On a separate piece of paper, draw a</a:t>
            </a:r>
            <a:r>
              <a:rPr lang="en-US" sz="3200" dirty="0" smtClean="0"/>
              <a:t> </a:t>
            </a:r>
            <a:r>
              <a:rPr lang="en-US" sz="3200" dirty="0"/>
              <a:t>Punnett </a:t>
            </a:r>
            <a:r>
              <a:rPr lang="en-US" sz="3200" dirty="0" smtClean="0"/>
              <a:t>square that </a:t>
            </a:r>
            <a:r>
              <a:rPr lang="en-US" sz="3200" dirty="0"/>
              <a:t>represents a cross between two parents with light-colored ears. </a:t>
            </a:r>
            <a:br>
              <a:rPr lang="en-US" sz="3200" dirty="0"/>
            </a:br>
            <a:endParaRPr lang="en-US" sz="3200" dirty="0"/>
          </a:p>
        </p:txBody>
      </p:sp>
      <p:sp>
        <p:nvSpPr>
          <p:cNvPr id="3" name="Content Placeholder 2"/>
          <p:cNvSpPr>
            <a:spLocks noGrp="1"/>
          </p:cNvSpPr>
          <p:nvPr>
            <p:ph idx="1"/>
          </p:nvPr>
        </p:nvSpPr>
        <p:spPr/>
        <p:txBody>
          <a:bodyPr/>
          <a:lstStyle/>
          <a:p>
            <a:endParaRPr lang="en-US" dirty="0"/>
          </a:p>
          <a:p>
            <a:r>
              <a:rPr lang="en-US" dirty="0" smtClean="0"/>
              <a:t>What percentage of the offspring will have light-colored ears?</a:t>
            </a:r>
            <a:endParaRPr lang="en-US" dirty="0"/>
          </a:p>
        </p:txBody>
      </p:sp>
    </p:spTree>
    <p:extLst>
      <p:ext uri="{BB962C8B-B14F-4D97-AF65-F5344CB8AC3E}">
        <p14:creationId xmlns:p14="http://schemas.microsoft.com/office/powerpoint/2010/main" val="2134175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 </a:t>
            </a:r>
            <a:r>
              <a:rPr lang="en-US" u="sng" dirty="0" smtClean="0"/>
              <a:t>two</a:t>
            </a:r>
            <a:r>
              <a:rPr lang="en-US" dirty="0" smtClean="0"/>
              <a:t> genotypes will show the dominant trait?</a:t>
            </a:r>
            <a:endParaRPr lang="en-US" dirty="0"/>
          </a:p>
        </p:txBody>
      </p:sp>
      <p:sp>
        <p:nvSpPr>
          <p:cNvPr id="5" name="Subtitle 4"/>
          <p:cNvSpPr>
            <a:spLocks noGrp="1"/>
          </p:cNvSpPr>
          <p:nvPr>
            <p:ph type="subTitle" idx="1"/>
          </p:nvPr>
        </p:nvSpPr>
        <p:spPr/>
        <p:txBody>
          <a:bodyPr/>
          <a:lstStyle/>
          <a:p>
            <a:pPr marL="342900" indent="-342900">
              <a:buAutoNum type="alphaUcParenR"/>
            </a:pPr>
            <a:r>
              <a:rPr lang="en-US" dirty="0" smtClean="0"/>
              <a:t>Gg &amp; gg	B) GG &amp; gg</a:t>
            </a:r>
          </a:p>
          <a:p>
            <a:endParaRPr lang="en-US" dirty="0"/>
          </a:p>
          <a:p>
            <a:r>
              <a:rPr lang="en-US" dirty="0" smtClean="0"/>
              <a:t>C) Gg &amp; GG	D) gg &amp; gg</a:t>
            </a:r>
          </a:p>
        </p:txBody>
      </p:sp>
    </p:spTree>
    <p:extLst>
      <p:ext uri="{BB962C8B-B14F-4D97-AF65-F5344CB8AC3E}">
        <p14:creationId xmlns:p14="http://schemas.microsoft.com/office/powerpoint/2010/main" val="571168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135</TotalTime>
  <Words>344</Words>
  <Application>Microsoft Office PowerPoint</Application>
  <PresentationFormat>Custom</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Integral</vt:lpstr>
      <vt:lpstr>3rd quarter science benchmark </vt:lpstr>
      <vt:lpstr>Which two minerals will most likely be scratched by both glass and copper?</vt:lpstr>
      <vt:lpstr>The rate at which lithospheric plates move across the surface of Earth is best compared to the speed that a:</vt:lpstr>
      <vt:lpstr>Where are genes passed from parent to parent?</vt:lpstr>
      <vt:lpstr>  San Francisco and Los Angeles are on different sides of the San Andreas Fault. Due to tectonic plate movement, these two cities will be next to each other in about 15 million years. What is the most likely rate of tectonic plate movement at the San Andreas Fault? </vt:lpstr>
      <vt:lpstr>What does it mean if a gene is dominant?</vt:lpstr>
      <vt:lpstr>What do the arrows on the rock cycle represent?</vt:lpstr>
      <vt:lpstr>In a population of mice, the trait for dark-colored ears (E) is dominant. The trait for light-colored ears (e) is recessive.  On a separate piece of paper, draw a Punnett square that represents a cross between two parents with light-colored ears.  </vt:lpstr>
      <vt:lpstr>What two genotypes will show the dominant trait?</vt:lpstr>
      <vt:lpstr>Which types of rocks will be formed in the following parts of the diagram?  Rock Type 1)   Rock Type 2)   Rock Type 3)  </vt:lpstr>
      <vt:lpstr>Iceland is shown on this map. Notice the movement occurring between  the North american and Eurasian plates. Which of the following is happening as the plates move apart?</vt:lpstr>
      <vt:lpstr>A fingernail has the hardness of 2.5 and a copper coin is 3.5. Which mineral can be scratched by copper but not a fingernail?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quarter science benchmark</dc:title>
  <dc:creator>Slomka, Danielle</dc:creator>
  <cp:lastModifiedBy>Bohle, Kyle</cp:lastModifiedBy>
  <cp:revision>5</cp:revision>
  <dcterms:created xsi:type="dcterms:W3CDTF">2017-03-08T02:45:01Z</dcterms:created>
  <dcterms:modified xsi:type="dcterms:W3CDTF">2017-03-09T17:08:45Z</dcterms:modified>
</cp:coreProperties>
</file>